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3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8602-481D-4E66-90DD-4D074939BA4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4E94-FA19-47F6-9526-3B6B7286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752600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002060"/>
                </a:solidFill>
              </a:rPr>
              <a:t>Prepared by: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Dr. Muntadher Abdulkareem Abdullah</a:t>
            </a:r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M.B.Ch.B,CABM,FIBMS,FIBMS(GE</a:t>
            </a:r>
            <a:r>
              <a:rPr lang="en-US" sz="2000" b="1" dirty="0">
                <a:solidFill>
                  <a:srgbClr val="0070C0"/>
                </a:solidFill>
              </a:rPr>
              <a:t>.&amp;HEP.)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1066800" cy="82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2" y="10510"/>
            <a:ext cx="10668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Angiographic therapy 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 smtClean="0"/>
              <a:t> by embolization of the bleeding vessel.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Surgery :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 smtClean="0"/>
              <a:t>Indication for surgery in GIB: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228600" indent="-228600">
              <a:buAutoNum type="arabicPeriod"/>
            </a:pPr>
            <a:r>
              <a:rPr lang="en-US" sz="1200" b="1" dirty="0" smtClean="0"/>
              <a:t>Failure of endoscopic therapy.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2.When the source of the bleeding cannot be determined in patient with severe massive bleeding.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/>
              <a:t>3. Patients who </a:t>
            </a:r>
            <a:r>
              <a:rPr lang="en-US" sz="1200" b="1" dirty="0" smtClean="0"/>
              <a:t>have massive </a:t>
            </a:r>
            <a:r>
              <a:rPr lang="en-US" sz="1200" b="1" dirty="0"/>
              <a:t>hemorrhage and cannot be stabilized </a:t>
            </a:r>
            <a:r>
              <a:rPr lang="en-US" sz="1200" b="1" dirty="0" smtClean="0"/>
              <a:t>hemodynamically.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UPPER GI </a:t>
            </a:r>
            <a:r>
              <a:rPr lang="en-US" sz="2000" b="1" dirty="0" smtClean="0">
                <a:solidFill>
                  <a:srgbClr val="FF0000"/>
                </a:solidFill>
              </a:rPr>
              <a:t>BLEEDING (UGIB) 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IS bleeding that is proximal </a:t>
            </a:r>
            <a:r>
              <a:rPr lang="en-US" sz="1200" dirty="0"/>
              <a:t>to Ligament of </a:t>
            </a:r>
            <a:r>
              <a:rPr lang="en-US" sz="1200" dirty="0" smtClean="0"/>
              <a:t>Treitz.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Etiology of acute UGIB :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Peptic ulcer : 38%</a:t>
            </a:r>
          </a:p>
          <a:p>
            <a:pPr marL="0" indent="0">
              <a:buNone/>
            </a:pPr>
            <a:r>
              <a:rPr lang="en-US" sz="1200" dirty="0" smtClean="0"/>
              <a:t>2. </a:t>
            </a:r>
            <a:r>
              <a:rPr lang="en-US" sz="1400" dirty="0" smtClean="0"/>
              <a:t>Gastric or oesophageal varices : 16%</a:t>
            </a:r>
          </a:p>
          <a:p>
            <a:pPr marL="0" indent="0">
              <a:buNone/>
            </a:pPr>
            <a:r>
              <a:rPr lang="en-US" sz="1400" dirty="0" smtClean="0"/>
              <a:t>3.Oesophagitis : 13%</a:t>
            </a:r>
          </a:p>
          <a:p>
            <a:pPr marL="0" indent="0">
              <a:buNone/>
            </a:pPr>
            <a:r>
              <a:rPr lang="en-US" sz="1400" dirty="0" smtClean="0"/>
              <a:t>4.No cause found</a:t>
            </a:r>
          </a:p>
          <a:p>
            <a:pPr marL="0" indent="0">
              <a:buNone/>
            </a:pPr>
            <a:r>
              <a:rPr lang="en-US" sz="1400" dirty="0" smtClean="0"/>
              <a:t>5.UGI tumours</a:t>
            </a:r>
          </a:p>
          <a:p>
            <a:pPr marL="0" indent="0">
              <a:buNone/>
            </a:pPr>
            <a:r>
              <a:rPr lang="en-US" sz="1400" dirty="0" smtClean="0"/>
              <a:t>6.Angioectasia</a:t>
            </a:r>
          </a:p>
          <a:p>
            <a:pPr marL="0" indent="0">
              <a:buNone/>
            </a:pPr>
            <a:r>
              <a:rPr lang="en-US" sz="1400" dirty="0" smtClean="0"/>
              <a:t>7.Mallory-weiss tear</a:t>
            </a:r>
          </a:p>
          <a:p>
            <a:pPr marL="0" indent="0">
              <a:buNone/>
            </a:pPr>
            <a:r>
              <a:rPr lang="en-US" sz="1400" dirty="0" smtClean="0"/>
              <a:t>8.Erosions</a:t>
            </a:r>
          </a:p>
          <a:p>
            <a:pPr marL="0" indent="0">
              <a:buNone/>
            </a:pPr>
            <a:r>
              <a:rPr lang="en-US" sz="1400" dirty="0" smtClean="0"/>
              <a:t>9.Dieulafoy lesion</a:t>
            </a:r>
          </a:p>
          <a:p>
            <a:pPr marL="0" indent="0">
              <a:buNone/>
            </a:pPr>
            <a:r>
              <a:rPr lang="en-US" sz="1400" dirty="0" smtClean="0"/>
              <a:t>10.Others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310646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3" y="1371600"/>
            <a:ext cx="3114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90512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Diagnostic </a:t>
            </a:r>
            <a:r>
              <a:rPr lang="en-US" sz="2000" b="1" dirty="0">
                <a:solidFill>
                  <a:srgbClr val="FF0000"/>
                </a:solidFill>
              </a:rPr>
              <a:t>and Therapeutic Approach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History</a:t>
            </a:r>
            <a:endParaRPr lang="en-US" sz="2000" b="1" dirty="0"/>
          </a:p>
          <a:p>
            <a:r>
              <a:rPr lang="en-US" sz="2000" b="1" dirty="0"/>
              <a:t>Physical examination </a:t>
            </a:r>
          </a:p>
          <a:p>
            <a:r>
              <a:rPr lang="en-US" sz="2000" b="1" dirty="0"/>
              <a:t>Laboratory testing</a:t>
            </a:r>
          </a:p>
          <a:p>
            <a:r>
              <a:rPr lang="en-US" sz="2000" b="1" dirty="0"/>
              <a:t>Risk factor and Risk Stratification with medical </a:t>
            </a:r>
            <a:r>
              <a:rPr lang="en-US" sz="2000" b="1" dirty="0" smtClean="0"/>
              <a:t>resuscitation and empirical use of PPI or octreotide.</a:t>
            </a:r>
            <a:endParaRPr lang="en-US" sz="2000" b="1" dirty="0"/>
          </a:p>
          <a:p>
            <a:r>
              <a:rPr lang="en-US" sz="2000" b="1" dirty="0"/>
              <a:t>Endoscopic evaluation 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1400" dirty="0"/>
              <a:t>F</a:t>
            </a:r>
            <a:r>
              <a:rPr lang="en-US" sz="1400" dirty="0" smtClean="0"/>
              <a:t>or both diagnostic and therapeutic purposes with the usage of endoscopic hemostasis techniques.</a:t>
            </a:r>
            <a:r>
              <a:rPr lang="en-US" sz="2000" b="1" dirty="0" smtClean="0"/>
              <a:t> 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Angiography and </a:t>
            </a:r>
            <a:r>
              <a:rPr lang="en-US" sz="2000" b="1" dirty="0" smtClean="0">
                <a:solidFill>
                  <a:srgbClr val="FF0000"/>
                </a:solidFill>
              </a:rPr>
              <a:t>Surgery: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Patients with recurrent bleeding despite 2 sessions of endoscopic hemostasis should be considered for </a:t>
            </a:r>
            <a:r>
              <a:rPr lang="en-US" sz="1400" dirty="0" smtClean="0"/>
              <a:t>angiographic embolization </a:t>
            </a:r>
            <a:r>
              <a:rPr lang="en-US" sz="1400" dirty="0"/>
              <a:t>or surgical therapy.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9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LOWER GI </a:t>
            </a:r>
            <a:r>
              <a:rPr lang="en-US" sz="2000" b="1" dirty="0" smtClean="0">
                <a:solidFill>
                  <a:srgbClr val="FF0000"/>
                </a:solidFill>
              </a:rPr>
              <a:t>BLEEDING(</a:t>
            </a:r>
            <a:r>
              <a:rPr lang="en-US" sz="2000" b="1" dirty="0" smtClean="0"/>
              <a:t>LGIB</a:t>
            </a:r>
            <a:r>
              <a:rPr lang="en-US" sz="2000" b="1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sz="1200" b="1" dirty="0" smtClean="0"/>
              <a:t>It bleeding below ligament </a:t>
            </a:r>
            <a:r>
              <a:rPr lang="en-US" sz="1200" b="1" dirty="0"/>
              <a:t>of Treitz , LGI bleeding generally </a:t>
            </a:r>
            <a:r>
              <a:rPr lang="en-US" sz="1200" b="1" dirty="0" smtClean="0"/>
              <a:t>signifies </a:t>
            </a:r>
            <a:r>
              <a:rPr lang="en-US" sz="1200" b="1" dirty="0"/>
              <a:t>bleeding from the colon </a:t>
            </a:r>
            <a:r>
              <a:rPr lang="en-US" sz="1200" b="1" dirty="0" smtClean="0"/>
              <a:t>or anorectum</a:t>
            </a:r>
            <a:r>
              <a:rPr lang="en-US" sz="1200" b="1" dirty="0"/>
              <a:t>. </a:t>
            </a: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 Causes of Severe Hematochezia </a:t>
            </a:r>
            <a:r>
              <a:rPr lang="en-US" sz="1200" b="1" dirty="0" smtClean="0"/>
              <a:t>:</a:t>
            </a: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1.Diverticulosis : </a:t>
            </a:r>
            <a:r>
              <a:rPr lang="en-US" sz="1200" b="1" dirty="0" smtClean="0"/>
              <a:t>30 %</a:t>
            </a:r>
          </a:p>
          <a:p>
            <a:pPr marL="0" indent="0">
              <a:buNone/>
            </a:pPr>
            <a:r>
              <a:rPr lang="en-US" sz="1200" b="1" dirty="0"/>
              <a:t>2. Colon cancer </a:t>
            </a:r>
            <a:r>
              <a:rPr lang="en-US" sz="1200" b="1" dirty="0" smtClean="0"/>
              <a:t>or polyps : 18%</a:t>
            </a:r>
            <a:endParaRPr lang="en-US" sz="1200" b="1" dirty="0"/>
          </a:p>
          <a:p>
            <a:pPr marL="0" indent="0">
              <a:buNone/>
            </a:pPr>
            <a:r>
              <a:rPr lang="en-US" sz="1400" dirty="0"/>
              <a:t>3. </a:t>
            </a:r>
            <a:r>
              <a:rPr lang="en-US" sz="1400" dirty="0" smtClean="0"/>
              <a:t>Colitis : 17 %</a:t>
            </a:r>
          </a:p>
          <a:p>
            <a:pPr marL="0" indent="0">
              <a:buNone/>
            </a:pPr>
            <a:r>
              <a:rPr lang="en-US" sz="1400" dirty="0"/>
              <a:t>4. Ischemic </a:t>
            </a:r>
            <a:r>
              <a:rPr lang="en-US" sz="1400" dirty="0" smtClean="0"/>
              <a:t>colitis</a:t>
            </a:r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smtClean="0"/>
              <a:t>IBD</a:t>
            </a:r>
          </a:p>
          <a:p>
            <a:pPr marL="0" indent="0">
              <a:buNone/>
            </a:pPr>
            <a:r>
              <a:rPr lang="en-US" sz="1400" dirty="0"/>
              <a:t>6. </a:t>
            </a:r>
            <a:r>
              <a:rPr lang="en-US" sz="1400" dirty="0" smtClean="0"/>
              <a:t>Noninfectious colitis</a:t>
            </a:r>
          </a:p>
          <a:p>
            <a:pPr marL="0" indent="0">
              <a:buNone/>
            </a:pPr>
            <a:r>
              <a:rPr lang="en-US" sz="1400" dirty="0"/>
              <a:t>7. Infectious </a:t>
            </a:r>
            <a:r>
              <a:rPr lang="en-US" sz="1400" dirty="0" smtClean="0"/>
              <a:t>colitis</a:t>
            </a:r>
          </a:p>
          <a:p>
            <a:pPr marL="0" indent="0">
              <a:buNone/>
            </a:pPr>
            <a:r>
              <a:rPr lang="en-US" sz="1400" dirty="0"/>
              <a:t>8. </a:t>
            </a:r>
            <a:r>
              <a:rPr lang="en-US" sz="1400" dirty="0" smtClean="0"/>
              <a:t>Angioectasia</a:t>
            </a:r>
          </a:p>
          <a:p>
            <a:pPr marL="0" indent="0">
              <a:buNone/>
            </a:pPr>
            <a:r>
              <a:rPr lang="en-US" sz="1400" dirty="0"/>
              <a:t>9. </a:t>
            </a:r>
            <a:r>
              <a:rPr lang="en-US" sz="1400" dirty="0" smtClean="0"/>
              <a:t>Postpolypectomy</a:t>
            </a:r>
          </a:p>
          <a:p>
            <a:pPr marL="0" indent="0">
              <a:buNone/>
            </a:pPr>
            <a:r>
              <a:rPr lang="en-US" sz="1400" dirty="0"/>
              <a:t>10. Rectal </a:t>
            </a:r>
            <a:r>
              <a:rPr lang="en-US" sz="1400" dirty="0" smtClean="0"/>
              <a:t>ulcer</a:t>
            </a:r>
          </a:p>
          <a:p>
            <a:pPr marL="0" indent="0">
              <a:buNone/>
            </a:pPr>
            <a:r>
              <a:rPr lang="en-US" sz="1400" dirty="0"/>
              <a:t>11. </a:t>
            </a:r>
            <a:r>
              <a:rPr lang="en-US" sz="1400" dirty="0" smtClean="0"/>
              <a:t>Hemorrhoids</a:t>
            </a:r>
          </a:p>
          <a:p>
            <a:pPr marL="0" indent="0">
              <a:buNone/>
            </a:pPr>
            <a:r>
              <a:rPr lang="en-US" sz="1400" dirty="0"/>
              <a:t>12. Anorectal </a:t>
            </a:r>
            <a:r>
              <a:rPr lang="en-US" sz="1400" dirty="0" smtClean="0"/>
              <a:t>source (unspecifed)</a:t>
            </a:r>
          </a:p>
          <a:p>
            <a:pPr marL="0" indent="0">
              <a:buNone/>
            </a:pPr>
            <a:r>
              <a:rPr lang="en-US" sz="1400" dirty="0"/>
              <a:t>13. Radiation </a:t>
            </a:r>
            <a:r>
              <a:rPr lang="en-US" sz="1400" dirty="0" smtClean="0"/>
              <a:t>colitis</a:t>
            </a:r>
          </a:p>
          <a:p>
            <a:pPr marL="0" indent="0">
              <a:buNone/>
            </a:pPr>
            <a:r>
              <a:rPr lang="en-US" sz="1400" dirty="0"/>
              <a:t>14. </a:t>
            </a:r>
            <a:r>
              <a:rPr lang="en-US" sz="1400" dirty="0" smtClean="0"/>
              <a:t>Other</a:t>
            </a:r>
          </a:p>
          <a:p>
            <a:pPr marL="0" indent="0">
              <a:buNone/>
            </a:pPr>
            <a:r>
              <a:rPr lang="en-US" sz="1400" dirty="0"/>
              <a:t>15. Unknown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066800"/>
            <a:ext cx="2895600" cy="23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068114"/>
            <a:ext cx="3105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92214"/>
            <a:ext cx="3048001" cy="34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392215"/>
            <a:ext cx="2952748" cy="34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Diagnostic </a:t>
            </a:r>
            <a:r>
              <a:rPr lang="en-US" sz="2000" b="1" dirty="0">
                <a:solidFill>
                  <a:srgbClr val="FF0000"/>
                </a:solidFill>
              </a:rPr>
              <a:t>and Therapeutic Approach: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History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Physical examination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Laboratory testing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Risk factor and Risk Stratification </a:t>
            </a:r>
            <a:r>
              <a:rPr lang="en-US" sz="2000" b="1" dirty="0"/>
              <a:t>with medical </a:t>
            </a:r>
            <a:r>
              <a:rPr lang="en-US" sz="2000" b="1" dirty="0" smtClean="0"/>
              <a:t>resuscitation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Endoscopic evaluation : include the following :</a:t>
            </a:r>
          </a:p>
          <a:p>
            <a:pPr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</a:rPr>
              <a:t>Anoscopy : 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</a:rPr>
              <a:t>Anoscopy can be useful for patients in whom </a:t>
            </a:r>
            <a:r>
              <a:rPr lang="en-US" sz="1200" b="1" dirty="0" smtClean="0">
                <a:solidFill>
                  <a:srgbClr val="C00000"/>
                </a:solidFill>
              </a:rPr>
              <a:t>actively bleeding </a:t>
            </a:r>
            <a:r>
              <a:rPr lang="en-US" sz="1200" b="1" dirty="0">
                <a:solidFill>
                  <a:srgbClr val="C00000"/>
                </a:solidFill>
              </a:rPr>
              <a:t>internal hemorrhoids or other anorectal </a:t>
            </a:r>
            <a:r>
              <a:rPr lang="en-US" sz="1200" b="1" dirty="0" smtClean="0">
                <a:solidFill>
                  <a:srgbClr val="C00000"/>
                </a:solidFill>
              </a:rPr>
              <a:t>disorders (e.g</a:t>
            </a:r>
            <a:r>
              <a:rPr lang="en-US" sz="1200" b="1" dirty="0">
                <a:solidFill>
                  <a:srgbClr val="C00000"/>
                </a:solidFill>
              </a:rPr>
              <a:t>., </a:t>
            </a:r>
            <a:r>
              <a:rPr lang="en-US" sz="1200" b="1" dirty="0" smtClean="0">
                <a:solidFill>
                  <a:srgbClr val="C00000"/>
                </a:solidFill>
              </a:rPr>
              <a:t>fissures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fistulas,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proctitis</a:t>
            </a:r>
            <a:r>
              <a:rPr lang="en-US" sz="1200" b="1" dirty="0">
                <a:solidFill>
                  <a:srgbClr val="C00000"/>
                </a:solidFill>
              </a:rPr>
              <a:t>) are suspected and </a:t>
            </a:r>
            <a:r>
              <a:rPr lang="en-US" sz="1200" b="1" dirty="0" smtClean="0">
                <a:solidFill>
                  <a:srgbClr val="C00000"/>
                </a:solidFill>
              </a:rPr>
              <a:t>allows immediate </a:t>
            </a:r>
            <a:r>
              <a:rPr lang="en-US" sz="1200" b="1" dirty="0">
                <a:solidFill>
                  <a:srgbClr val="C00000"/>
                </a:solidFill>
              </a:rPr>
              <a:t>treatment with rubber band ligation 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2.Flexible Sigmoidoscopy: 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Flexible sigmoidoscopy can evaluate the rectum and left </a:t>
            </a:r>
            <a:r>
              <a:rPr lang="en-US" sz="1200" b="1" dirty="0" smtClean="0"/>
              <a:t>side of </a:t>
            </a:r>
            <a:r>
              <a:rPr lang="en-US" sz="1200" b="1" dirty="0"/>
              <a:t>the colon for a bleeding site and can be performed </a:t>
            </a:r>
            <a:r>
              <a:rPr lang="en-US" sz="1200" b="1" dirty="0" smtClean="0"/>
              <a:t>without a </a:t>
            </a:r>
            <a:r>
              <a:rPr lang="en-US" sz="1200" b="1" dirty="0"/>
              <a:t>standard </a:t>
            </a: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colonoscopy </a:t>
            </a:r>
            <a:r>
              <a:rPr lang="en-US" sz="1200" b="1" dirty="0"/>
              <a:t>bowel preparation</a:t>
            </a:r>
            <a:r>
              <a:rPr lang="en-US" sz="1200" b="1" dirty="0" smtClean="0"/>
              <a:t>.</a:t>
            </a:r>
          </a:p>
          <a:p>
            <a:pPr marL="0" indent="0">
              <a:buNone/>
            </a:pPr>
            <a:r>
              <a:rPr lang="en-US" sz="1200" b="1" dirty="0" smtClean="0"/>
              <a:t>An </a:t>
            </a:r>
            <a:r>
              <a:rPr lang="en-US" sz="1200" b="1" dirty="0"/>
              <a:t>urgent ﬂexible sigmoidoscopy can be useful </a:t>
            </a:r>
            <a:r>
              <a:rPr lang="en-US" sz="1200" b="1" dirty="0" smtClean="0"/>
              <a:t>for patients </a:t>
            </a:r>
            <a:r>
              <a:rPr lang="en-US" sz="1200" b="1" dirty="0"/>
              <a:t>suspected of having a solitary rectal ulcer, UC, radiation proctitis, </a:t>
            </a:r>
            <a:r>
              <a:rPr lang="en-US" sz="1200" b="1" dirty="0" smtClean="0"/>
              <a:t>ischemic </a:t>
            </a:r>
          </a:p>
          <a:p>
            <a:pPr marL="0" indent="0">
              <a:buNone/>
            </a:pPr>
            <a:r>
              <a:rPr lang="en-US" sz="1200" b="1" dirty="0" smtClean="0"/>
              <a:t>colitis</a:t>
            </a:r>
            <a:r>
              <a:rPr lang="en-US" sz="1200" b="1" dirty="0"/>
              <a:t>, postpolypectomy bleeding (</a:t>
            </a:r>
            <a:r>
              <a:rPr lang="en-US" sz="1200" b="1" dirty="0" smtClean="0"/>
              <a:t>in the </a:t>
            </a:r>
            <a:r>
              <a:rPr lang="en-US" sz="1200" b="1" dirty="0"/>
              <a:t>rectosigmoid), or internal </a:t>
            </a:r>
            <a:r>
              <a:rPr lang="en-US" sz="1200" b="1" dirty="0" smtClean="0"/>
              <a:t>hemorrhoids. It also can be therapeutics.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</a:rPr>
              <a:t>3. </a:t>
            </a:r>
            <a:r>
              <a:rPr lang="en-US" sz="1200" b="1" dirty="0" smtClean="0">
                <a:solidFill>
                  <a:srgbClr val="C00000"/>
                </a:solidFill>
              </a:rPr>
              <a:t>Colonoscopy : 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Require bowel preparations and it is used for both diagnosis and treatment of proximal colonic lesions proximal to the splenic flexure.</a:t>
            </a:r>
          </a:p>
          <a:p>
            <a:pPr marL="0" indent="0"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029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4</a:t>
            </a:r>
            <a:r>
              <a:rPr lang="en-US" sz="1200" dirty="0"/>
              <a:t>. </a:t>
            </a:r>
            <a:r>
              <a:rPr lang="en-US" sz="1400" dirty="0">
                <a:solidFill>
                  <a:srgbClr val="C00000"/>
                </a:solidFill>
              </a:rPr>
              <a:t>Radionuclide Imaging:</a:t>
            </a:r>
          </a:p>
          <a:p>
            <a:pPr marL="0" indent="0">
              <a:buNone/>
            </a:pPr>
            <a:r>
              <a:rPr lang="en-US" sz="1200" dirty="0"/>
              <a:t>Radionuclide imaging involves injecting a radiolabeled substance into the patient’s bloodstream and performing serial scintigraphy to detect focal collections of radiolabeled material</a:t>
            </a:r>
          </a:p>
          <a:p>
            <a:pPr marL="0" indent="0">
              <a:buNone/>
            </a:pPr>
            <a:r>
              <a:rPr lang="en-US" sz="1200" dirty="0"/>
              <a:t>This technique has been reported to detect bleeding at a rate as low as 0.04 mL/min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Radionuclide imaging may be helpful in cases of obscure GI bleeding (see later) or prior to angiography to help localize a lesion, particularly if an early scan (e.g., 30 minutes to 4 hours after injection of the radiolabeled material) is positive for red blood cell extravasation.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5. </a:t>
            </a:r>
            <a:r>
              <a:rPr lang="en-US" sz="1200" dirty="0" smtClean="0">
                <a:solidFill>
                  <a:srgbClr val="C00000"/>
                </a:solidFill>
              </a:rPr>
              <a:t>Angiography: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It is invasive and involve the use of contrast media 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Angiography is most likely to detect a site of bleeding </a:t>
            </a:r>
            <a:r>
              <a:rPr lang="en-US" sz="1200" dirty="0" smtClean="0">
                <a:solidFill>
                  <a:srgbClr val="C00000"/>
                </a:solidFill>
              </a:rPr>
              <a:t>when the </a:t>
            </a:r>
            <a:r>
              <a:rPr lang="en-US" sz="1200" dirty="0">
                <a:solidFill>
                  <a:srgbClr val="C00000"/>
                </a:solidFill>
              </a:rPr>
              <a:t>rate of arterial bleeding is at least 0.5 mL/min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It is both diagnostic and therapeutic by embolization of the culprit vessel.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6. CT and CT </a:t>
            </a:r>
            <a:r>
              <a:rPr lang="en-US" sz="1200" dirty="0" smtClean="0">
                <a:solidFill>
                  <a:srgbClr val="C00000"/>
                </a:solidFill>
              </a:rPr>
              <a:t>Colonography: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Multidetector CT can identify abnormalities in the colon </a:t>
            </a:r>
            <a:r>
              <a:rPr lang="en-US" sz="1200" dirty="0" smtClean="0">
                <a:solidFill>
                  <a:srgbClr val="C00000"/>
                </a:solidFill>
              </a:rPr>
              <a:t>that could </a:t>
            </a:r>
            <a:r>
              <a:rPr lang="en-US" sz="1200" dirty="0">
                <a:solidFill>
                  <a:srgbClr val="C00000"/>
                </a:solidFill>
              </a:rPr>
              <a:t>be a source of bleeding, such as diverticulosis, </a:t>
            </a:r>
            <a:r>
              <a:rPr lang="en-US" sz="1200" dirty="0" smtClean="0">
                <a:solidFill>
                  <a:srgbClr val="C00000"/>
                </a:solidFill>
              </a:rPr>
              <a:t>colitis, masses</a:t>
            </a:r>
            <a:r>
              <a:rPr lang="en-US" sz="1200" dirty="0">
                <a:solidFill>
                  <a:srgbClr val="C00000"/>
                </a:solidFill>
              </a:rPr>
              <a:t>, and varices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It involve the use of contrast medium and risk of radiation exposure.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7. Barium </a:t>
            </a:r>
            <a:r>
              <a:rPr lang="en-US" sz="1200" dirty="0" smtClean="0">
                <a:solidFill>
                  <a:srgbClr val="C00000"/>
                </a:solidFill>
              </a:rPr>
              <a:t>Enema :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This test is rarely diagnostic, because it cannot demonstrate vascular lesions and may be misleading if only diverticula are seen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Emergency barium enema has no role in patients with </a:t>
            </a:r>
            <a:r>
              <a:rPr lang="en-US" sz="1200" dirty="0" smtClean="0">
                <a:solidFill>
                  <a:srgbClr val="C00000"/>
                </a:solidFill>
              </a:rPr>
              <a:t>LGI bleeding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endParaRPr lang="en-US" sz="1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Medical and endoscopic treatment :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Most LGIB are self-limited and medical support involve the use of I.V. fluid and blood transfusion for resuscitation of patient with significant bleeding.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Endoscopic hemostasis include the use of endoscopic banding, thermal endoscopic therapy , injection therapy and hemostatic clipping of the culprit vessel.</a:t>
            </a:r>
          </a:p>
          <a:p>
            <a:pPr marL="0" indent="0"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Role of </a:t>
            </a:r>
            <a:r>
              <a:rPr lang="en-US" sz="1200" dirty="0" smtClean="0">
                <a:solidFill>
                  <a:srgbClr val="C00000"/>
                </a:solidFill>
              </a:rPr>
              <a:t>Surgery: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00000"/>
                </a:solidFill>
              </a:rPr>
              <a:t>The main indications for surgery are malignancy, diffuse bleeding that </a:t>
            </a:r>
            <a:r>
              <a:rPr lang="en-US" sz="1200" dirty="0" smtClean="0">
                <a:solidFill>
                  <a:srgbClr val="C00000"/>
                </a:solidFill>
              </a:rPr>
              <a:t>fails to </a:t>
            </a:r>
            <a:r>
              <a:rPr lang="en-US" sz="1200" dirty="0">
                <a:solidFill>
                  <a:srgbClr val="C00000"/>
                </a:solidFill>
              </a:rPr>
              <a:t>cease with medical therapy (as in ischemic or UC), </a:t>
            </a:r>
            <a:r>
              <a:rPr lang="en-US" sz="1200" dirty="0" smtClean="0">
                <a:solidFill>
                  <a:srgbClr val="C00000"/>
                </a:solidFill>
              </a:rPr>
              <a:t>and recurrent </a:t>
            </a:r>
            <a:r>
              <a:rPr lang="en-US" sz="1200" dirty="0">
                <a:solidFill>
                  <a:srgbClr val="C00000"/>
                </a:solidFill>
              </a:rPr>
              <a:t>bleeding from a diverticulum.</a:t>
            </a:r>
          </a:p>
        </p:txBody>
      </p:sp>
    </p:spTree>
    <p:extLst>
      <p:ext uri="{BB962C8B-B14F-4D97-AF65-F5344CB8AC3E}">
        <p14:creationId xmlns:p14="http://schemas.microsoft.com/office/powerpoint/2010/main" val="14186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OBSCURE GI BLEEDING: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Obscure GI bleeding is commonly defned as GI bleeding </a:t>
            </a:r>
            <a:r>
              <a:rPr lang="en-US" sz="1200" b="1" dirty="0" smtClean="0"/>
              <a:t>of uncertain </a:t>
            </a:r>
            <a:r>
              <a:rPr lang="en-US" sz="1200" b="1" dirty="0"/>
              <a:t>cause after a nondiagnostic upper endoscopy, colonoscopy, and barium small bowel follow-through</a:t>
            </a:r>
            <a:r>
              <a:rPr lang="en-US" sz="1200" b="1" dirty="0" smtClean="0"/>
              <a:t>.</a:t>
            </a:r>
          </a:p>
          <a:p>
            <a:pPr marL="0" indent="0">
              <a:buNone/>
            </a:pPr>
            <a:r>
              <a:rPr lang="en-US" sz="1200" b="1" dirty="0" smtClean="0"/>
              <a:t>It can be either : </a:t>
            </a:r>
          </a:p>
          <a:p>
            <a:r>
              <a:rPr lang="en-US" sz="1200" b="1" dirty="0" smtClean="0"/>
              <a:t>Overt obscure </a:t>
            </a:r>
            <a:r>
              <a:rPr lang="en-US" sz="1200" b="1" dirty="0"/>
              <a:t>GI bleeding : refers to visible acute GI bleeding (e.g</a:t>
            </a:r>
            <a:r>
              <a:rPr lang="en-US" sz="1200" b="1" dirty="0" smtClean="0"/>
              <a:t>., melena</a:t>
            </a:r>
            <a:r>
              <a:rPr lang="en-US" sz="1200" b="1" dirty="0"/>
              <a:t>, maroon stool, hematochezia) in patients with a nondiagnostic upper endoscopy, colonoscopy, and small </a:t>
            </a:r>
            <a:r>
              <a:rPr lang="en-US" sz="1200" b="1" dirty="0" smtClean="0"/>
              <a:t>bowel series.</a:t>
            </a:r>
          </a:p>
          <a:p>
            <a:r>
              <a:rPr lang="en-US" sz="1200" b="1" dirty="0" smtClean="0"/>
              <a:t>Occult obscure </a:t>
            </a:r>
            <a:r>
              <a:rPr lang="en-US" sz="1200" b="1" dirty="0"/>
              <a:t>GI bleeding : refers to a positive fecal </a:t>
            </a:r>
            <a:r>
              <a:rPr lang="en-US" sz="1200" b="1" dirty="0" smtClean="0"/>
              <a:t>occult blood </a:t>
            </a:r>
            <a:r>
              <a:rPr lang="en-US" sz="1200" b="1" dirty="0"/>
              <a:t>test result, usually in association with unexplained </a:t>
            </a:r>
            <a:r>
              <a:rPr lang="en-US" sz="1200" b="1" dirty="0" smtClean="0"/>
              <a:t>iron defciency anemia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400" b="1" dirty="0"/>
              <a:t>Causes of Obscure GI </a:t>
            </a:r>
            <a:r>
              <a:rPr lang="en-US" sz="1400" b="1" dirty="0" smtClean="0"/>
              <a:t>Bleeding: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Upper GI </a:t>
            </a:r>
            <a:r>
              <a:rPr lang="en-US" sz="1400" b="1" dirty="0" smtClean="0">
                <a:solidFill>
                  <a:srgbClr val="FF0000"/>
                </a:solidFill>
              </a:rPr>
              <a:t>Tract: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Cameron’s lesions</a:t>
            </a:r>
          </a:p>
          <a:p>
            <a:pPr marL="0" indent="0">
              <a:buNone/>
            </a:pPr>
            <a:r>
              <a:rPr lang="en-US" sz="1200" b="1" dirty="0"/>
              <a:t>Dieulafoy’s lesions</a:t>
            </a:r>
          </a:p>
          <a:p>
            <a:pPr marL="0" indent="0">
              <a:buNone/>
            </a:pPr>
            <a:r>
              <a:rPr lang="en-US" sz="1200" b="1" dirty="0"/>
              <a:t>Gastric antral vascular ectasia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Small Intestine</a:t>
            </a:r>
          </a:p>
          <a:p>
            <a:pPr marL="0" indent="0">
              <a:buNone/>
            </a:pPr>
            <a:r>
              <a:rPr lang="en-US" sz="1200" b="1" dirty="0"/>
              <a:t>Angioectasia</a:t>
            </a:r>
          </a:p>
          <a:p>
            <a:pPr marL="0" indent="0">
              <a:buNone/>
            </a:pPr>
            <a:r>
              <a:rPr lang="en-US" sz="1200" b="1" dirty="0"/>
              <a:t>Aortoenteric </a:t>
            </a:r>
            <a:r>
              <a:rPr lang="en-US" sz="1200" b="1" dirty="0" smtClean="0"/>
              <a:t>fistula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Dieulafoy’s lesion</a:t>
            </a:r>
          </a:p>
          <a:p>
            <a:pPr marL="0" indent="0">
              <a:buNone/>
            </a:pPr>
            <a:r>
              <a:rPr lang="en-US" sz="1200" b="1" dirty="0"/>
              <a:t>Diverticulosis</a:t>
            </a:r>
          </a:p>
          <a:p>
            <a:pPr marL="0" indent="0">
              <a:buNone/>
            </a:pPr>
            <a:r>
              <a:rPr lang="en-US" sz="1200" b="1" dirty="0"/>
              <a:t>Meckel’s diverticulum</a:t>
            </a:r>
          </a:p>
          <a:p>
            <a:pPr marL="0" indent="0">
              <a:buNone/>
            </a:pPr>
            <a:r>
              <a:rPr lang="en-US" sz="1200" b="1" dirty="0"/>
              <a:t>Neoplasm</a:t>
            </a:r>
          </a:p>
          <a:p>
            <a:pPr marL="0" indent="0">
              <a:buNone/>
            </a:pPr>
            <a:r>
              <a:rPr lang="en-US" sz="1200" b="1" dirty="0"/>
              <a:t>Pancreatic or biliary disease</a:t>
            </a:r>
          </a:p>
          <a:p>
            <a:pPr marL="0" indent="0">
              <a:buNone/>
            </a:pPr>
            <a:r>
              <a:rPr lang="en-US" sz="1200" b="1" dirty="0"/>
              <a:t>Ulceration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Colon</a:t>
            </a:r>
          </a:p>
          <a:p>
            <a:pPr marL="0" indent="0">
              <a:buNone/>
            </a:pPr>
            <a:r>
              <a:rPr lang="en-US" sz="1200" b="1" dirty="0"/>
              <a:t>Angioectasia</a:t>
            </a:r>
          </a:p>
          <a:p>
            <a:pPr marL="0" indent="0">
              <a:buNone/>
            </a:pPr>
            <a:r>
              <a:rPr lang="en-US" sz="1200" b="1" dirty="0"/>
              <a:t>Diverticulosis</a:t>
            </a:r>
          </a:p>
          <a:p>
            <a:pPr marL="0" indent="0">
              <a:buNone/>
            </a:pPr>
            <a:r>
              <a:rPr lang="en-US" sz="1200" b="1" dirty="0"/>
              <a:t>Hemorrhoids</a:t>
            </a:r>
          </a:p>
          <a:p>
            <a:pPr marL="0" indent="0">
              <a:buNone/>
            </a:pPr>
            <a:r>
              <a:rPr lang="en-US" sz="1200" b="1" dirty="0"/>
              <a:t>Varices</a:t>
            </a:r>
          </a:p>
          <a:p>
            <a:pPr marL="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53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According to the patient age : Obscure GI bleeding can be attributed :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Below age of 40 years the cause is usually due to 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Small bowel tumor</a:t>
            </a:r>
            <a:r>
              <a:rPr lang="en-US" sz="1600" dirty="0">
                <a:solidFill>
                  <a:srgbClr val="FF0000"/>
                </a:solidFill>
              </a:rPr>
              <a:t>, Meckel’s diverticulum, or </a:t>
            </a:r>
            <a:r>
              <a:rPr lang="en-US" sz="1600" dirty="0" smtClean="0">
                <a:solidFill>
                  <a:srgbClr val="FF0000"/>
                </a:solidFill>
              </a:rPr>
              <a:t>Crohn’s disease.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 smtClean="0"/>
              <a:t>Above the age of 40 years  the cause is usually due to 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Angioectasias or </a:t>
            </a:r>
            <a:r>
              <a:rPr lang="en-US" sz="1600" dirty="0" smtClean="0">
                <a:solidFill>
                  <a:srgbClr val="FF0000"/>
                </a:solidFill>
              </a:rPr>
              <a:t>NSAID-induced ulcer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64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Diagnostic approach of overt obscure GIB:</a:t>
            </a:r>
          </a:p>
          <a:p>
            <a:pPr marL="0" indent="0" algn="ctr">
              <a:buNone/>
            </a:pPr>
            <a:r>
              <a:rPr lang="en-US" sz="1400" b="1" dirty="0" smtClean="0"/>
              <a:t>Overt  Obscure GIB</a:t>
            </a:r>
          </a:p>
          <a:p>
            <a:pPr marL="0" indent="0" algn="ctr">
              <a:buNone/>
            </a:pPr>
            <a:r>
              <a:rPr lang="en-US" sz="1400" b="1" dirty="0" smtClean="0"/>
              <a:t>                                                                                         positive</a:t>
            </a:r>
          </a:p>
          <a:p>
            <a:pPr marL="0" indent="0" algn="ctr">
              <a:buNone/>
            </a:pPr>
            <a:r>
              <a:rPr lang="en-US" sz="1400" b="1" dirty="0" smtClean="0"/>
              <a:t>                                                                         Repeat endoscopy </a:t>
            </a:r>
            <a:r>
              <a:rPr lang="en-US" sz="1400" b="1" dirty="0"/>
              <a:t>if warranted                            </a:t>
            </a:r>
            <a:r>
              <a:rPr lang="en-US" sz="1400" b="1" dirty="0" smtClean="0"/>
              <a:t>      Treat accordingly</a:t>
            </a:r>
          </a:p>
          <a:p>
            <a:pPr marL="0" indent="0" algn="ctr">
              <a:buNone/>
            </a:pPr>
            <a:r>
              <a:rPr lang="en-US" sz="1400" b="1" dirty="0" smtClean="0"/>
              <a:t>Negative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b="1" dirty="0" smtClean="0"/>
              <a:t>Video capsule endoscopy ( after exclusion of possible bowel obstruction)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400" b="1" dirty="0" smtClean="0"/>
              <a:t>Positive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 smtClean="0"/>
              <a:t>If the video capsule reveal :</a:t>
            </a:r>
          </a:p>
          <a:p>
            <a:pPr marL="0" indent="0">
              <a:buNone/>
            </a:pPr>
            <a:endParaRPr lang="en-US" sz="1400" b="1" dirty="0" smtClean="0"/>
          </a:p>
          <a:p>
            <a:pPr>
              <a:buAutoNum type="arabicPeriod"/>
            </a:pPr>
            <a:r>
              <a:rPr lang="en-US" sz="1400" b="1" dirty="0" smtClean="0"/>
              <a:t>Lesion </a:t>
            </a:r>
            <a:r>
              <a:rPr lang="en-US" sz="1400" b="1" dirty="0"/>
              <a:t>in proximal  jejunum </a:t>
            </a:r>
            <a:r>
              <a:rPr lang="en-US" sz="1400" b="1" dirty="0" smtClean="0"/>
              <a:t>                            push enteroscopy</a:t>
            </a:r>
          </a:p>
          <a:p>
            <a:pPr marL="0" indent="0">
              <a:buNone/>
            </a:pPr>
            <a:r>
              <a:rPr lang="en-US" sz="1400" b="1" dirty="0"/>
              <a:t>2. lesion is found in the mid–small intestine                                  deep enteroscopy or </a:t>
            </a:r>
            <a:r>
              <a:rPr lang="en-US" sz="1400" b="1" dirty="0" smtClean="0"/>
              <a:t>surgery</a:t>
            </a:r>
          </a:p>
          <a:p>
            <a:pPr marL="0" indent="0">
              <a:buNone/>
            </a:pPr>
            <a:r>
              <a:rPr lang="en-US" sz="1400" b="1" dirty="0"/>
              <a:t>3. lesion in the </a:t>
            </a:r>
            <a:r>
              <a:rPr lang="en-US" sz="1400" b="1" dirty="0" smtClean="0"/>
              <a:t>terminal ileum                            </a:t>
            </a:r>
            <a:r>
              <a:rPr lang="en-US" sz="1400" b="1" dirty="0"/>
              <a:t>retrograde enteroscopy via the colonic </a:t>
            </a:r>
            <a:r>
              <a:rPr lang="en-US" sz="1400" b="1" dirty="0" smtClean="0"/>
              <a:t>route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If the video capsule endoscopy is still not revealing                                  intraoperative enteroscopy or surgery( especially in significantly symptomatic patient).</a:t>
            </a:r>
            <a:endParaRPr lang="en-US" sz="1400" b="1" dirty="0"/>
          </a:p>
        </p:txBody>
      </p:sp>
      <p:sp>
        <p:nvSpPr>
          <p:cNvPr id="4" name="Down Arrow 3"/>
          <p:cNvSpPr/>
          <p:nvPr/>
        </p:nvSpPr>
        <p:spPr>
          <a:xfrm>
            <a:off x="4545724" y="740979"/>
            <a:ext cx="16611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43600" y="1045779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76800" y="1288095"/>
            <a:ext cx="162687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876800" y="2062655"/>
            <a:ext cx="24630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2590800" y="3124200"/>
            <a:ext cx="978408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57" y="3316592"/>
            <a:ext cx="1030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15042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3" y="41148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7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8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Approach to a patient with brisk/massive small bowel bleeding: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2042"/>
            <a:ext cx="8991600" cy="6739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Gastrointestinal bleeding (GIB) can be 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dirty="0"/>
              <a:t>Upper GIB </a:t>
            </a:r>
            <a:r>
              <a:rPr lang="en-US" sz="1400" dirty="0"/>
              <a:t>:from </a:t>
            </a:r>
            <a:r>
              <a:rPr lang="en-US" sz="1400" dirty="0" smtClean="0"/>
              <a:t>the esophagus</a:t>
            </a:r>
            <a:r>
              <a:rPr lang="en-US" sz="1400" dirty="0"/>
              <a:t>, stomach, and </a:t>
            </a:r>
            <a:r>
              <a:rPr lang="en-US" sz="1400" dirty="0" smtClean="0"/>
              <a:t>duodenum, this represent 50% of the GIB</a:t>
            </a:r>
          </a:p>
          <a:p>
            <a:r>
              <a:rPr lang="en-US" sz="1400" b="1" dirty="0"/>
              <a:t>Lower GIB </a:t>
            </a:r>
            <a:r>
              <a:rPr lang="en-US" sz="1400" dirty="0"/>
              <a:t>:from the colon and </a:t>
            </a:r>
            <a:r>
              <a:rPr lang="en-US" sz="1400" dirty="0" smtClean="0"/>
              <a:t>anorectum , this represent 40% of the GIB</a:t>
            </a:r>
          </a:p>
          <a:p>
            <a:r>
              <a:rPr lang="en-US" sz="1400" b="1" dirty="0"/>
              <a:t>O</a:t>
            </a:r>
            <a:r>
              <a:rPr lang="en-US" sz="1400" b="1" dirty="0" smtClean="0"/>
              <a:t>bscure bleeding </a:t>
            </a:r>
            <a:r>
              <a:rPr lang="en-US" sz="1400" dirty="0" smtClean="0"/>
              <a:t>: from </a:t>
            </a:r>
            <a:r>
              <a:rPr lang="en-US" sz="1400" dirty="0"/>
              <a:t>the small </a:t>
            </a:r>
            <a:r>
              <a:rPr lang="en-US" sz="1400" dirty="0" smtClean="0"/>
              <a:t>intestine , this represent 10% of the GIB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Gastrointestinal bleeding(GIB) can be </a:t>
            </a:r>
            <a:r>
              <a:rPr lang="en-US" sz="1400" dirty="0" smtClean="0"/>
              <a:t>:</a:t>
            </a:r>
          </a:p>
          <a:p>
            <a:r>
              <a:rPr lang="en-US" sz="1400" b="1" dirty="0"/>
              <a:t>Overt GIB </a:t>
            </a:r>
            <a:r>
              <a:rPr lang="en-US" sz="1400" dirty="0"/>
              <a:t>:implies visible signs </a:t>
            </a:r>
            <a:r>
              <a:rPr lang="en-US" sz="1400" dirty="0" smtClean="0"/>
              <a:t>of blood </a:t>
            </a:r>
            <a:r>
              <a:rPr lang="en-US" sz="1400" dirty="0"/>
              <a:t>loss from the GI </a:t>
            </a:r>
            <a:r>
              <a:rPr lang="en-US" sz="1400" dirty="0" smtClean="0"/>
              <a:t>tract ( hematemesis , coffee ground vomiting</a:t>
            </a:r>
            <a:r>
              <a:rPr lang="en-US" sz="1400" dirty="0"/>
              <a:t>, melena and Hematochezia</a:t>
            </a:r>
            <a:r>
              <a:rPr lang="en-US" sz="1400" dirty="0" smtClean="0"/>
              <a:t>)</a:t>
            </a:r>
          </a:p>
          <a:p>
            <a:r>
              <a:rPr lang="en-US" sz="1400" b="1" dirty="0" smtClean="0"/>
              <a:t>Occult GIB </a:t>
            </a:r>
            <a:r>
              <a:rPr lang="en-US" sz="1400" dirty="0" smtClean="0"/>
              <a:t>:GI </a:t>
            </a:r>
            <a:r>
              <a:rPr lang="en-US" sz="1400" dirty="0"/>
              <a:t>bleeding refers to subacute bleeding that is not </a:t>
            </a:r>
            <a:r>
              <a:rPr lang="en-US" sz="1400" dirty="0" smtClean="0"/>
              <a:t>clinically visible, ( IDA)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Gastrointestinal bleeding </a:t>
            </a:r>
            <a:r>
              <a:rPr lang="en-US" sz="1400" dirty="0"/>
              <a:t>(GIB) can be Obscure GI </a:t>
            </a:r>
            <a:r>
              <a:rPr lang="en-US" sz="1400" dirty="0" smtClean="0"/>
              <a:t>bleeding which  </a:t>
            </a:r>
            <a:r>
              <a:rPr lang="en-US" sz="1400" dirty="0"/>
              <a:t>is bleeding from a site that is not</a:t>
            </a:r>
          </a:p>
          <a:p>
            <a:pPr marL="0" indent="0">
              <a:buNone/>
            </a:pPr>
            <a:r>
              <a:rPr lang="en-US" sz="1400" dirty="0"/>
              <a:t>apparent after routine endoscopic evaluation with esophagogastroduodenoscopy (upper endoscopy) and colonoscopy,</a:t>
            </a:r>
          </a:p>
          <a:p>
            <a:pPr marL="0" indent="0">
              <a:buNone/>
            </a:pPr>
            <a:r>
              <a:rPr lang="en-US" sz="1400" dirty="0"/>
              <a:t>and possibly small bowel radiography.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Gastrointestinal bleeding </a:t>
            </a:r>
            <a:r>
              <a:rPr lang="en-US" sz="1400" dirty="0" smtClean="0"/>
              <a:t>(GIB) also can be either Acute or Chronic GIB.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Gastrointestinal </a:t>
            </a:r>
            <a:r>
              <a:rPr lang="en-US" sz="1400" b="1" dirty="0">
                <a:solidFill>
                  <a:srgbClr val="FF0000"/>
                </a:solidFill>
              </a:rPr>
              <a:t>bleeding </a:t>
            </a:r>
            <a:r>
              <a:rPr lang="en-US" sz="1400" dirty="0"/>
              <a:t>(GIB) </a:t>
            </a:r>
            <a:r>
              <a:rPr lang="en-US" sz="1400" dirty="0" smtClean="0"/>
              <a:t>can be : Mild , Moderate or Severe.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OBSCURE OCCULT GI </a:t>
            </a:r>
            <a:r>
              <a:rPr lang="en-US" sz="2000" b="1" dirty="0" smtClean="0">
                <a:solidFill>
                  <a:srgbClr val="FF0000"/>
                </a:solidFill>
              </a:rPr>
              <a:t>BLEEDING:</a:t>
            </a: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 smtClean="0"/>
              <a:t>These patients usually present with IDA.</a:t>
            </a:r>
          </a:p>
          <a:p>
            <a:pPr marL="0" indent="0">
              <a:buNone/>
            </a:pPr>
            <a:r>
              <a:rPr lang="en-US" sz="1200" b="1" dirty="0"/>
              <a:t>Occult GI bleeding is usually detected with a routine </a:t>
            </a:r>
            <a:r>
              <a:rPr lang="en-US" sz="1200" b="1" dirty="0" smtClean="0"/>
              <a:t>guaiac based </a:t>
            </a:r>
            <a:r>
              <a:rPr lang="en-US" sz="1200" b="1" dirty="0"/>
              <a:t>fecal occult blood test (FOBT) or fecal </a:t>
            </a:r>
            <a:r>
              <a:rPr lang="en-US" sz="1200" b="1" dirty="0" smtClean="0"/>
              <a:t>immunochemical test </a:t>
            </a:r>
            <a:r>
              <a:rPr lang="en-US" sz="1200" b="1" dirty="0"/>
              <a:t>(FIT) and occurs (by </a:t>
            </a:r>
            <a:r>
              <a:rPr lang="en-US" sz="1200" b="1" dirty="0" smtClean="0"/>
              <a:t>definition) </a:t>
            </a:r>
            <a:r>
              <a:rPr lang="en-US" sz="1200" b="1" dirty="0"/>
              <a:t>with no visible blood </a:t>
            </a:r>
            <a:r>
              <a:rPr lang="en-US" sz="1200" b="1" dirty="0" smtClean="0"/>
              <a:t>in the </a:t>
            </a:r>
            <a:r>
              <a:rPr lang="en-US" sz="1200" b="1" dirty="0"/>
              <a:t>stool, with or without iron defciency</a:t>
            </a:r>
            <a:r>
              <a:rPr lang="en-US" sz="1200" b="1" dirty="0" smtClean="0"/>
              <a:t>.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/>
              <a:t>The approach to the patient with a positive FOBT </a:t>
            </a:r>
            <a:r>
              <a:rPr lang="en-US" sz="1200" b="1" dirty="0" smtClean="0"/>
              <a:t>result depends </a:t>
            </a:r>
            <a:r>
              <a:rPr lang="en-US" sz="1200" b="1" dirty="0"/>
              <a:t>on why the test was </a:t>
            </a:r>
            <a:r>
              <a:rPr lang="en-US" sz="1200" b="1" dirty="0" smtClean="0"/>
              <a:t>obtained.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If the FOBT or FIT </a:t>
            </a:r>
            <a:r>
              <a:rPr lang="en-US" sz="1200" b="1" dirty="0" smtClean="0"/>
              <a:t>was obtained </a:t>
            </a:r>
            <a:r>
              <a:rPr lang="en-US" sz="1200" b="1" dirty="0"/>
              <a:t>for colon cancer screening in a patient 50 years of </a:t>
            </a:r>
            <a:r>
              <a:rPr lang="en-US" sz="1200" b="1" dirty="0" smtClean="0"/>
              <a:t>age or older                            colonoscopy or OGD</a:t>
            </a:r>
          </a:p>
          <a:p>
            <a:pPr marL="0" indent="0">
              <a:buNone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positive </a:t>
            </a:r>
            <a:r>
              <a:rPr lang="en-US" sz="1200" b="1" dirty="0" smtClean="0"/>
              <a:t>FOBT without IDA                                OGD</a:t>
            </a:r>
          </a:p>
          <a:p>
            <a:pPr marL="0" indent="0">
              <a:buNone/>
            </a:pPr>
            <a:r>
              <a:rPr lang="en-US" sz="1200" b="1" dirty="0" smtClean="0"/>
              <a:t>                                                                                                                                                                                 both negative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   If a FOBT was performed for iron defciency </a:t>
            </a:r>
            <a:r>
              <a:rPr lang="en-US" sz="1200" b="1" dirty="0" smtClean="0"/>
              <a:t>anemia                                OGD and </a:t>
            </a:r>
            <a:r>
              <a:rPr lang="en-US" sz="1200" b="1" dirty="0"/>
              <a:t>colonoscopy                              VCE  possibly </a:t>
            </a:r>
            <a:r>
              <a:rPr lang="en-US" sz="1200" b="1" dirty="0" smtClean="0"/>
              <a:t>followed by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 smtClean="0"/>
              <a:t>deep </a:t>
            </a:r>
            <a:r>
              <a:rPr lang="en-US" sz="1200" b="1" dirty="0"/>
              <a:t>enteroscopy if a lesion is detected on </a:t>
            </a:r>
            <a:r>
              <a:rPr lang="en-US" sz="1200" b="1" dirty="0" smtClean="0"/>
              <a:t>capsule endoscopy</a:t>
            </a:r>
            <a:r>
              <a:rPr lang="en-US" sz="1200" b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914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38" y="2349500"/>
            <a:ext cx="914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28050"/>
            <a:ext cx="914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28050"/>
            <a:ext cx="914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8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is defined </a:t>
            </a:r>
            <a:r>
              <a:rPr lang="en-US" sz="1400" dirty="0"/>
              <a:t>as documented GI </a:t>
            </a:r>
            <a:r>
              <a:rPr lang="en-US" sz="1400" dirty="0" smtClean="0"/>
              <a:t>bleeding (hematemesis</a:t>
            </a:r>
            <a:r>
              <a:rPr lang="en-US" sz="1400" dirty="0"/>
              <a:t>, melena, hematochezia, or </a:t>
            </a:r>
            <a:r>
              <a:rPr lang="en-US" sz="1400" dirty="0" smtClean="0"/>
              <a:t>positive </a:t>
            </a:r>
          </a:p>
          <a:p>
            <a:pPr marL="0" indent="0">
              <a:buNone/>
            </a:pPr>
            <a:r>
              <a:rPr lang="en-US" sz="1400" dirty="0" smtClean="0"/>
              <a:t>nasogastric lavage</a:t>
            </a:r>
            <a:r>
              <a:rPr lang="en-US" sz="1400" dirty="0"/>
              <a:t>) accompanied by shock or orthostatic hypotension, </a:t>
            </a:r>
            <a:r>
              <a:rPr lang="en-US" sz="1400" dirty="0" smtClean="0"/>
              <a:t>a decrease </a:t>
            </a:r>
            <a:r>
              <a:rPr lang="en-US" sz="1400" dirty="0"/>
              <a:t>in the hematocrit value by at least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6</a:t>
            </a:r>
            <a:r>
              <a:rPr lang="en-US" sz="1400" dirty="0"/>
              <a:t>% (or a </a:t>
            </a:r>
            <a:r>
              <a:rPr lang="en-US" sz="1400" dirty="0" smtClean="0"/>
              <a:t>decrease in </a:t>
            </a:r>
            <a:r>
              <a:rPr lang="en-US" sz="1400" dirty="0"/>
              <a:t>the hemoglobin level of at least 2 g/</a:t>
            </a:r>
            <a:r>
              <a:rPr lang="en-US" sz="1400" dirty="0" err="1"/>
              <a:t>dL</a:t>
            </a:r>
            <a:r>
              <a:rPr lang="en-US" sz="1400" dirty="0"/>
              <a:t>), or transfusion </a:t>
            </a:r>
            <a:r>
              <a:rPr lang="en-US" sz="1400" dirty="0" smtClean="0"/>
              <a:t>of at </a:t>
            </a:r>
            <a:r>
              <a:rPr lang="en-US" sz="1400" dirty="0"/>
              <a:t>least 2 units of packed red blood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cells</a:t>
            </a:r>
            <a:r>
              <a:rPr lang="en-US" sz="1400" dirty="0"/>
              <a:t>. Most patients </a:t>
            </a:r>
            <a:r>
              <a:rPr lang="en-US" sz="1400" dirty="0" smtClean="0"/>
              <a:t>with severe </a:t>
            </a:r>
            <a:r>
              <a:rPr lang="en-US" sz="1400" dirty="0"/>
              <a:t>GI bleeding are admitted to the hospital for resuscitation and treatment.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INITIAL ASSESSMENT </a:t>
            </a:r>
            <a:r>
              <a:rPr lang="en-US" sz="2000" b="1" dirty="0" smtClean="0">
                <a:solidFill>
                  <a:srgbClr val="FF0000"/>
                </a:solidFill>
              </a:rPr>
              <a:t>AND MANAGEMENT </a:t>
            </a:r>
            <a:r>
              <a:rPr lang="en-US" sz="2000" b="1" dirty="0">
                <a:solidFill>
                  <a:srgbClr val="FF0000"/>
                </a:solidFill>
              </a:rPr>
              <a:t>OF ACUTE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GI BLEEDING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History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Patients </a:t>
            </a:r>
            <a:r>
              <a:rPr lang="en-US" sz="1400" dirty="0"/>
              <a:t>should be </a:t>
            </a:r>
            <a:r>
              <a:rPr lang="en-US" sz="1400" dirty="0" smtClean="0"/>
              <a:t>questioned about </a:t>
            </a:r>
            <a:r>
              <a:rPr lang="en-US" sz="1400" dirty="0"/>
              <a:t>risk factors and historical features that help </a:t>
            </a:r>
            <a:r>
              <a:rPr lang="en-US" sz="1400" dirty="0" smtClean="0"/>
              <a:t>identify diagnostic </a:t>
            </a:r>
            <a:r>
              <a:rPr lang="en-US" sz="1400" dirty="0"/>
              <a:t>possibilities for </a:t>
            </a:r>
            <a:r>
              <a:rPr lang="en-US" sz="1400" dirty="0" smtClean="0"/>
              <a:t>the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bleeding </a:t>
            </a:r>
            <a:r>
              <a:rPr lang="en-US" sz="1400" dirty="0" smtClean="0"/>
              <a:t>source.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1400" b="1" dirty="0">
                <a:solidFill>
                  <a:srgbClr val="FF0000"/>
                </a:solidFill>
              </a:rPr>
              <a:t>Physical </a:t>
            </a:r>
            <a:r>
              <a:rPr lang="en-US" sz="1400" b="1" dirty="0" smtClean="0">
                <a:solidFill>
                  <a:srgbClr val="FF0000"/>
                </a:solidFill>
              </a:rPr>
              <a:t>Examination:</a:t>
            </a:r>
          </a:p>
          <a:p>
            <a:pPr marL="0" indent="0">
              <a:buNone/>
            </a:pPr>
            <a:r>
              <a:rPr lang="en-US" sz="1400" b="1" dirty="0"/>
              <a:t>On initial evaluation, physical examination should focus </a:t>
            </a:r>
            <a:r>
              <a:rPr lang="en-US" sz="1400" b="1" dirty="0" smtClean="0"/>
              <a:t>on :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dirty="0" smtClean="0"/>
              <a:t>1.The </a:t>
            </a:r>
            <a:r>
              <a:rPr lang="en-US" sz="1400" dirty="0"/>
              <a:t>patient’s vital signs, with attention to signs of hypovolemia such as hypotension, tachycardia, and orthostasis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2</a:t>
            </a:r>
            <a:r>
              <a:rPr lang="en-US" sz="1400" dirty="0"/>
              <a:t>. </a:t>
            </a:r>
            <a:r>
              <a:rPr lang="en-US" sz="1400" dirty="0" smtClean="0"/>
              <a:t>The abdomen </a:t>
            </a:r>
            <a:r>
              <a:rPr lang="en-US" sz="1400" dirty="0"/>
              <a:t>should be examined for surgical scars, tenderness, and masses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3</a:t>
            </a:r>
            <a:r>
              <a:rPr lang="en-US" sz="1400" dirty="0"/>
              <a:t>. Signs of chronic liver disease include spider telangiectasias (angiomata), palmar erythema, gynecomastia,</a:t>
            </a:r>
          </a:p>
          <a:p>
            <a:pPr marL="0" indent="0">
              <a:buNone/>
            </a:pPr>
            <a:r>
              <a:rPr lang="en-US" sz="1400" dirty="0"/>
              <a:t>ascites, splenomegaly, caput medusae, and Dupuytren’s contracture.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4</a:t>
            </a:r>
            <a:r>
              <a:rPr lang="en-US" sz="1400" dirty="0"/>
              <a:t>. The skin, lips, and buccal mucosa should be examined for telangiectasias, which are suggestive of hereditary</a:t>
            </a:r>
          </a:p>
          <a:p>
            <a:pPr marL="0" indent="0">
              <a:buNone/>
            </a:pPr>
            <a:r>
              <a:rPr lang="en-US" sz="1400" dirty="0"/>
              <a:t>hemorrhagic telangiectasia (HHT), or </a:t>
            </a:r>
            <a:r>
              <a:rPr lang="en-US" sz="1400" dirty="0" smtClean="0"/>
              <a:t>Osler-Weber-</a:t>
            </a:r>
            <a:r>
              <a:rPr lang="en-US" sz="1400" dirty="0" err="1" smtClean="0"/>
              <a:t>Rendu</a:t>
            </a:r>
            <a:r>
              <a:rPr lang="en-US" sz="1400" dirty="0" smtClean="0"/>
              <a:t> Disease.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5</a:t>
            </a:r>
            <a:r>
              <a:rPr lang="en-US" sz="1400" dirty="0"/>
              <a:t>. Pigmented lip lesions may suggest Peutz-Jeghers syndrome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1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6</a:t>
            </a:r>
            <a:r>
              <a:rPr lang="en-US" sz="1400" dirty="0"/>
              <a:t>. Purpuric skin lesions may suggest Henoch-</a:t>
            </a:r>
            <a:r>
              <a:rPr lang="en-US" sz="1400" dirty="0" err="1"/>
              <a:t>Schönlein</a:t>
            </a:r>
            <a:r>
              <a:rPr lang="en-US" sz="1400" dirty="0"/>
              <a:t> purpura.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7. Acanthosis nigricans may suggest underlying malignancy, especially gastric cancer.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8. The patient’s feces should be observed to identify melena or maroon and red stool; however, the subjective </a:t>
            </a:r>
            <a:r>
              <a:rPr lang="en-US" sz="1400" dirty="0" smtClean="0"/>
              <a:t>description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of stool color varies greatly among patients and physicians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9. Nasogastric or orogastric tube placement to aspirate and visually characterize gastric contents can be useful for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determining </a:t>
            </a:r>
            <a:r>
              <a:rPr lang="en-US" sz="1400" dirty="0"/>
              <a:t>the presence or absence of large amounts of red  blood, coffee-ground material, or nonbloody ﬂuid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</a:rPr>
              <a:t>Laboratory </a:t>
            </a:r>
            <a:r>
              <a:rPr lang="en-US" sz="1400" b="1" dirty="0" smtClean="0">
                <a:solidFill>
                  <a:srgbClr val="FF0000"/>
                </a:solidFill>
              </a:rPr>
              <a:t>Studies: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Blood from the patient with acute GI bleeding should be </a:t>
            </a:r>
            <a:r>
              <a:rPr lang="en-US" sz="1400" dirty="0" smtClean="0"/>
              <a:t>sent for :</a:t>
            </a:r>
          </a:p>
          <a:p>
            <a:pPr>
              <a:buAutoNum type="arabicPeriod"/>
            </a:pPr>
            <a:r>
              <a:rPr lang="en-US" sz="1400" dirty="0" smtClean="0"/>
              <a:t>Standard Hematology : including CBC,PCV  and MCV.</a:t>
            </a:r>
          </a:p>
          <a:p>
            <a:pPr marL="0" indent="0">
              <a:buNone/>
            </a:pPr>
            <a:r>
              <a:rPr lang="en-US" sz="1400" dirty="0" smtClean="0"/>
              <a:t>2. Standard biochemistry : including RFT , serum electrolytes .</a:t>
            </a:r>
          </a:p>
          <a:p>
            <a:pPr marL="0" indent="0">
              <a:buNone/>
            </a:pPr>
            <a:r>
              <a:rPr lang="en-US" sz="1400" dirty="0" smtClean="0"/>
              <a:t>3. Liver function test and coagulation profiles .</a:t>
            </a:r>
          </a:p>
          <a:p>
            <a:pPr marL="0" indent="0">
              <a:buNone/>
            </a:pPr>
            <a:r>
              <a:rPr lang="en-US" sz="1400" dirty="0" smtClean="0"/>
              <a:t>4. </a:t>
            </a:r>
            <a:r>
              <a:rPr lang="en-US" sz="1400" dirty="0"/>
              <a:t>Blood for typing and crossmatching </a:t>
            </a:r>
            <a:r>
              <a:rPr lang="en-US" sz="1400" dirty="0" smtClean="0"/>
              <a:t>for packed </a:t>
            </a:r>
            <a:r>
              <a:rPr lang="en-US" sz="1400" dirty="0"/>
              <a:t>red blood cells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Important note </a:t>
            </a:r>
            <a:r>
              <a:rPr lang="en-US" sz="1400" dirty="0"/>
              <a:t>is that The hematocrit value </a:t>
            </a:r>
            <a:r>
              <a:rPr lang="en-US" sz="1400" dirty="0" smtClean="0"/>
              <a:t>immediately after </a:t>
            </a:r>
            <a:r>
              <a:rPr lang="en-US" sz="1400" dirty="0"/>
              <a:t>the onset of bleeding may not reﬂect blood loss accurately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because </a:t>
            </a:r>
            <a:r>
              <a:rPr lang="en-US" sz="1400" dirty="0"/>
              <a:t>it takes over 24 to 72 hours for the </a:t>
            </a:r>
            <a:r>
              <a:rPr lang="en-US" sz="1400" dirty="0" smtClean="0"/>
              <a:t>vascular space </a:t>
            </a:r>
            <a:r>
              <a:rPr lang="en-US" sz="1400" dirty="0"/>
              <a:t>to equilibrate with extravascular ﬂuid, and hemodilution results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from </a:t>
            </a:r>
            <a:r>
              <a:rPr lang="en-US" sz="1400" dirty="0"/>
              <a:t>intravenous administration of saline.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2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Clinical </a:t>
            </a:r>
            <a:r>
              <a:rPr lang="en-US" sz="2000" b="1" dirty="0">
                <a:solidFill>
                  <a:srgbClr val="FF0000"/>
                </a:solidFill>
              </a:rPr>
              <a:t>Determination of the Bleeding </a:t>
            </a:r>
            <a:r>
              <a:rPr lang="en-US" sz="2000" b="1" dirty="0" smtClean="0">
                <a:solidFill>
                  <a:srgbClr val="FF0000"/>
                </a:solidFill>
              </a:rPr>
              <a:t>Site 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Presentation with hematemesis, coffee-ground emesis, </a:t>
            </a:r>
            <a:r>
              <a:rPr lang="en-US" sz="1400" dirty="0" smtClean="0"/>
              <a:t>or nasogastric </a:t>
            </a:r>
            <a:r>
              <a:rPr lang="en-US" sz="1400" dirty="0"/>
              <a:t>lavage with return of a large amount of blood </a:t>
            </a:r>
            <a:r>
              <a:rPr lang="en-US" sz="1400" dirty="0" smtClean="0"/>
              <a:t>or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coffee-ground emesis indicates a UGI source of bleeding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Melena generally indicates a UGI source but can be </a:t>
            </a:r>
            <a:r>
              <a:rPr lang="en-US" sz="1400" dirty="0" smtClean="0"/>
              <a:t>seen with </a:t>
            </a:r>
            <a:r>
              <a:rPr lang="en-US" sz="1400" dirty="0"/>
              <a:t>small intestinal or proximal colonic </a:t>
            </a:r>
            <a:r>
              <a:rPr lang="en-US" sz="1400" dirty="0" smtClean="0"/>
              <a:t>bleeding.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Hematochezia generally implies a colonic or anorectal source of bleeding unless the patient is hypotensive, which could indicate </a:t>
            </a:r>
            <a:r>
              <a:rPr lang="en-US" sz="1400" dirty="0" smtClean="0"/>
              <a:t>a severe</a:t>
            </a:r>
            <a:r>
              <a:rPr lang="en-US" sz="1400" dirty="0"/>
              <a:t>, brisk UGI bleed with rapid transit of blood </a:t>
            </a:r>
            <a:r>
              <a:rPr lang="en-US" sz="1400" dirty="0" smtClean="0"/>
              <a:t>through the </a:t>
            </a:r>
            <a:r>
              <a:rPr lang="en-US" sz="1400" dirty="0"/>
              <a:t>GI tract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Maroon-colored stool can be seen with </a:t>
            </a:r>
            <a:r>
              <a:rPr lang="en-US" sz="1400" dirty="0" smtClean="0"/>
              <a:t>an actively </a:t>
            </a:r>
            <a:r>
              <a:rPr lang="en-US" sz="1400" dirty="0"/>
              <a:t>bleeding UGI source or a small intestinal or proximal</a:t>
            </a:r>
          </a:p>
          <a:p>
            <a:pPr marL="0" indent="0">
              <a:buNone/>
            </a:pPr>
            <a:r>
              <a:rPr lang="en-US" sz="1400" dirty="0"/>
              <a:t>colonic source.</a:t>
            </a:r>
          </a:p>
        </p:txBody>
      </p:sp>
    </p:spTree>
    <p:extLst>
      <p:ext uri="{BB962C8B-B14F-4D97-AF65-F5344CB8AC3E}">
        <p14:creationId xmlns:p14="http://schemas.microsoft.com/office/powerpoint/2010/main" val="4225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Hospitalization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Patients with severe GI bleeding require hospitalization</a:t>
            </a:r>
            <a:r>
              <a:rPr lang="en-US" sz="1400" dirty="0" smtClean="0"/>
              <a:t>, those with unstable vital signs or multiple underlying comorbid conditions with massive GIB should be admitted to the ICU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Patients </a:t>
            </a:r>
            <a:r>
              <a:rPr lang="en-US" sz="1400" dirty="0" smtClean="0"/>
              <a:t>who have </a:t>
            </a:r>
            <a:r>
              <a:rPr lang="en-US" sz="1400" dirty="0"/>
              <a:t>had an acute GI bleed but are hemodynamically </a:t>
            </a:r>
            <a:r>
              <a:rPr lang="en-US" sz="1400" dirty="0" smtClean="0"/>
              <a:t>stable can </a:t>
            </a:r>
            <a:r>
              <a:rPr lang="en-US" sz="1400" dirty="0"/>
              <a:t>be admitted to a monitored bed (step-down unit) or standard hospital bed, depending on their clinical condition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Those </a:t>
            </a:r>
            <a:r>
              <a:rPr lang="en-US" sz="1400" dirty="0"/>
              <a:t>who present with only mild acute </a:t>
            </a:r>
            <a:r>
              <a:rPr lang="en-US" sz="1400" dirty="0" smtClean="0"/>
              <a:t>bleeding (self-limited </a:t>
            </a:r>
            <a:r>
              <a:rPr lang="en-US" sz="1400" dirty="0"/>
              <a:t>hematochezia or infrequent melena) and who</a:t>
            </a:r>
          </a:p>
          <a:p>
            <a:pPr marL="0" indent="0">
              <a:buNone/>
            </a:pPr>
            <a:r>
              <a:rPr lang="en-US" sz="1400" dirty="0"/>
              <a:t>are hemodynamically stable (not suspected to be </a:t>
            </a:r>
            <a:r>
              <a:rPr lang="en-US" sz="1400" dirty="0" smtClean="0"/>
              <a:t>volume depleted</a:t>
            </a:r>
            <a:r>
              <a:rPr lang="en-US" sz="1400" dirty="0"/>
              <a:t>), have normal blood test results, and can be relied on</a:t>
            </a:r>
          </a:p>
          <a:p>
            <a:pPr marL="0" indent="0">
              <a:buNone/>
            </a:pPr>
            <a:r>
              <a:rPr lang="en-US" sz="1400" dirty="0"/>
              <a:t>to return to the hospital if symptoms recur may be </a:t>
            </a:r>
            <a:r>
              <a:rPr lang="en-US" sz="1400" dirty="0" smtClean="0"/>
              <a:t>candidates for </a:t>
            </a:r>
            <a:r>
              <a:rPr lang="en-US" sz="1400" dirty="0"/>
              <a:t>semiurgent outpatient endoscopy rather than direct admission to the hospital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Many available scoring systems available can help determined the severity of  associated GIB, need for intervention and determine the prognosis ,  of these scoring system are : The </a:t>
            </a:r>
            <a:r>
              <a:rPr lang="en-US" sz="1400" b="1" dirty="0" smtClean="0">
                <a:solidFill>
                  <a:srgbClr val="FF0000"/>
                </a:solidFill>
              </a:rPr>
              <a:t>Blatchford</a:t>
            </a:r>
            <a:r>
              <a:rPr lang="en-US" sz="1400" dirty="0" smtClean="0"/>
              <a:t> and the </a:t>
            </a:r>
            <a:r>
              <a:rPr lang="en-US" sz="1400" b="1" dirty="0" smtClean="0">
                <a:solidFill>
                  <a:srgbClr val="FF0000"/>
                </a:solidFill>
              </a:rPr>
              <a:t>Rockall </a:t>
            </a:r>
            <a:r>
              <a:rPr lang="en-US" sz="1400" dirty="0" smtClean="0"/>
              <a:t>score.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74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Resuscitation: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Resuscitation efforts should be initiated at the same time </a:t>
            </a:r>
            <a:r>
              <a:rPr lang="en-US" sz="1400" dirty="0" smtClean="0"/>
              <a:t>as initial </a:t>
            </a:r>
            <a:r>
              <a:rPr lang="en-US" sz="1400" dirty="0"/>
              <a:t>assessment in the emergency department and </a:t>
            </a:r>
            <a:r>
              <a:rPr lang="en-US" sz="1400" dirty="0" smtClean="0"/>
              <a:t>continue during </a:t>
            </a:r>
            <a:r>
              <a:rPr lang="en-US" sz="1400" dirty="0"/>
              <a:t>the patient’s hospitalization. </a:t>
            </a:r>
            <a:r>
              <a:rPr lang="en-US" sz="1400" dirty="0" smtClean="0"/>
              <a:t>And include the followings 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1.At </a:t>
            </a:r>
            <a:r>
              <a:rPr lang="en-US" sz="1200" dirty="0"/>
              <a:t>least 1 large-bore (</a:t>
            </a:r>
            <a:r>
              <a:rPr lang="en-US" sz="1200" dirty="0" smtClean="0"/>
              <a:t>14-or </a:t>
            </a:r>
            <a:r>
              <a:rPr lang="en-US" sz="1200" dirty="0"/>
              <a:t>16-gauge) catheter should be placed intravenously, and </a:t>
            </a:r>
            <a:r>
              <a:rPr lang="en-US" sz="1200" dirty="0" smtClean="0"/>
              <a:t>2 should </a:t>
            </a:r>
            <a:r>
              <a:rPr lang="en-US" sz="1200" dirty="0"/>
              <a:t>be placed when the patient has ongoing bleeding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2. Normal saline is infused as fast as needed to keep the </a:t>
            </a:r>
            <a:r>
              <a:rPr lang="en-US" sz="1200" dirty="0" smtClean="0"/>
              <a:t>patient’s systolic </a:t>
            </a:r>
            <a:r>
              <a:rPr lang="en-US" sz="1200" dirty="0"/>
              <a:t>blood pressure higher than 100 mm Hg and </a:t>
            </a:r>
            <a:r>
              <a:rPr lang="en-US" sz="1200" dirty="0" smtClean="0"/>
              <a:t>pulse lower </a:t>
            </a:r>
            <a:r>
              <a:rPr lang="en-US" sz="1200" dirty="0"/>
              <a:t>than </a:t>
            </a:r>
            <a:r>
              <a:rPr lang="en-US" sz="1200" dirty="0" smtClean="0"/>
              <a:t>100/min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3. Patients should be transfused </a:t>
            </a:r>
            <a:r>
              <a:rPr lang="en-US" sz="1200" dirty="0" smtClean="0"/>
              <a:t>with packed </a:t>
            </a:r>
            <a:r>
              <a:rPr lang="en-US" sz="1200" dirty="0"/>
              <a:t>red blood cells, platelets, and fresh frozen plasma </a:t>
            </a:r>
            <a:r>
              <a:rPr lang="en-US" sz="1200" dirty="0" smtClean="0"/>
              <a:t>as necessary </a:t>
            </a:r>
            <a:r>
              <a:rPr lang="en-US" sz="1200" dirty="0"/>
              <a:t>to keep the hemoglobin level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greater </a:t>
            </a:r>
            <a:r>
              <a:rPr lang="en-US" sz="1200" dirty="0"/>
              <a:t>than 7 </a:t>
            </a:r>
            <a:r>
              <a:rPr lang="en-US" sz="1200" dirty="0" smtClean="0"/>
              <a:t>gm/</a:t>
            </a:r>
            <a:r>
              <a:rPr lang="en-US" sz="1200" dirty="0" err="1" smtClean="0"/>
              <a:t>dL</a:t>
            </a:r>
            <a:r>
              <a:rPr lang="en-US" sz="1200" dirty="0" smtClean="0"/>
              <a:t>, platelet </a:t>
            </a:r>
            <a:r>
              <a:rPr lang="en-US" sz="1200" dirty="0"/>
              <a:t>count higher than 50,000/mm3, and prothrombin </a:t>
            </a:r>
            <a:r>
              <a:rPr lang="en-US" sz="1200" dirty="0" smtClean="0"/>
              <a:t>time less </a:t>
            </a:r>
            <a:r>
              <a:rPr lang="en-US" sz="1200" dirty="0"/>
              <a:t>than 15 seconds, respectively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4. </a:t>
            </a:r>
            <a:r>
              <a:rPr lang="en-US" sz="1200" dirty="0" smtClean="0"/>
              <a:t>Decisions about </a:t>
            </a:r>
            <a:r>
              <a:rPr lang="en-US" sz="1200" dirty="0"/>
              <a:t>the timing of transfusion need to be </a:t>
            </a:r>
            <a:r>
              <a:rPr lang="en-US" sz="1200" dirty="0" smtClean="0"/>
              <a:t>individualized based </a:t>
            </a:r>
            <a:r>
              <a:rPr lang="en-US" sz="1200" dirty="0"/>
              <a:t>on a patient’s clinical status and comorbidities and </a:t>
            </a:r>
            <a:r>
              <a:rPr lang="en-US" sz="1200" dirty="0" smtClean="0"/>
              <a:t>the rapidity </a:t>
            </a:r>
            <a:r>
              <a:rPr lang="en-US" sz="1200" dirty="0"/>
              <a:t>of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blood </a:t>
            </a:r>
            <a:r>
              <a:rPr lang="en-US" sz="1200" dirty="0"/>
              <a:t>loss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5. Ongoing vital signs monitoring including urinary catheter insertion with urine out put monitoring for patient with active bleeding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6. Endotracheal intubation should be considered in </a:t>
            </a:r>
            <a:r>
              <a:rPr lang="en-US" sz="1200" dirty="0" smtClean="0"/>
              <a:t>patients with </a:t>
            </a:r>
            <a:r>
              <a:rPr lang="en-US" sz="1200" dirty="0"/>
              <a:t>active ongoing hematemesis or with altered mental </a:t>
            </a:r>
            <a:r>
              <a:rPr lang="en-US" sz="1200" dirty="0" smtClean="0"/>
              <a:t>status to </a:t>
            </a:r>
            <a:r>
              <a:rPr lang="en-US" sz="1200" dirty="0"/>
              <a:t>prevent </a:t>
            </a:r>
            <a:r>
              <a:rPr lang="en-US" sz="1200" dirty="0" smtClean="0"/>
              <a:t>aspiration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r>
              <a:rPr lang="en-US" sz="1200" dirty="0"/>
              <a:t>pneumonia.</a:t>
            </a:r>
            <a:endParaRPr lang="en-US" sz="1200" dirty="0" smtClean="0"/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Initial Medical </a:t>
            </a:r>
            <a:r>
              <a:rPr lang="en-US" sz="2000" b="1" dirty="0" smtClean="0">
                <a:solidFill>
                  <a:srgbClr val="FF0000"/>
                </a:solidFill>
              </a:rPr>
              <a:t>Therapy 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Administration of a PPI is useful for reducing rebleeding </a:t>
            </a:r>
            <a:r>
              <a:rPr lang="en-US" sz="1200" b="1" dirty="0" smtClean="0"/>
              <a:t>rates in </a:t>
            </a:r>
            <a:r>
              <a:rPr lang="en-US" sz="1200" b="1" dirty="0"/>
              <a:t>patients with </a:t>
            </a:r>
            <a:r>
              <a:rPr lang="en-US" sz="1200" b="1" dirty="0" smtClean="0"/>
              <a:t>PUD.</a:t>
            </a:r>
          </a:p>
          <a:p>
            <a:pPr marL="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Patients with a strong suspicion of </a:t>
            </a:r>
            <a:r>
              <a:rPr lang="en-US" sz="1200" b="1" dirty="0" smtClean="0"/>
              <a:t>portal hypertension </a:t>
            </a:r>
            <a:r>
              <a:rPr lang="en-US" sz="1200" b="1" dirty="0"/>
              <a:t>and variceal bleeding should be started empirically on intravenous octreotide (bolus followed by </a:t>
            </a:r>
            <a:r>
              <a:rPr lang="en-US" sz="1200" b="1" dirty="0" smtClean="0"/>
              <a:t>infusion).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Endoscopy 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GI endoscopy will identify the bleeding site and permit therapeutic hemostasis in most patients with GI bleeding.</a:t>
            </a: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Endoscopy should be done only when it is safe to do so and </a:t>
            </a:r>
            <a:r>
              <a:rPr lang="en-US" sz="1200" b="1" dirty="0" smtClean="0"/>
              <a:t>when the </a:t>
            </a:r>
            <a:r>
              <a:rPr lang="en-US" sz="1200" b="1" dirty="0"/>
              <a:t>information obtained from the procedure will inﬂuence</a:t>
            </a:r>
          </a:p>
          <a:p>
            <a:pPr marL="0" indent="0">
              <a:buNone/>
            </a:pPr>
            <a:r>
              <a:rPr lang="en-US" sz="1200" b="1" dirty="0"/>
              <a:t>patient </a:t>
            </a:r>
            <a:r>
              <a:rPr lang="en-US" sz="1200" b="1" dirty="0" smtClean="0"/>
              <a:t>care.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Endoscopic </a:t>
            </a:r>
            <a:r>
              <a:rPr lang="en-US" sz="2000" b="1" dirty="0" smtClean="0">
                <a:solidFill>
                  <a:srgbClr val="FF0000"/>
                </a:solidFill>
              </a:rPr>
              <a:t>Hemostasis : </a:t>
            </a:r>
          </a:p>
          <a:p>
            <a:pPr marL="0" indent="0">
              <a:buNone/>
            </a:pPr>
            <a:r>
              <a:rPr lang="en-US" sz="1200" dirty="0" smtClean="0"/>
              <a:t>For non variceal lesion This can include :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thermal </a:t>
            </a:r>
            <a:r>
              <a:rPr lang="en-US" sz="1200" dirty="0"/>
              <a:t>contact </a:t>
            </a:r>
            <a:r>
              <a:rPr lang="en-US" sz="1200" dirty="0" smtClean="0"/>
              <a:t>probe.</a:t>
            </a:r>
          </a:p>
          <a:p>
            <a:pPr marL="0" indent="0">
              <a:buNone/>
            </a:pPr>
            <a:r>
              <a:rPr lang="en-US" sz="1200" dirty="0" smtClean="0"/>
              <a:t>2. Noncontact thermal </a:t>
            </a:r>
            <a:r>
              <a:rPr lang="en-US" sz="1200" dirty="0"/>
              <a:t>therapy includes argon plasma coagulation and </a:t>
            </a:r>
            <a:r>
              <a:rPr lang="en-US" sz="1200" dirty="0" smtClean="0"/>
              <a:t>laser.</a:t>
            </a:r>
          </a:p>
          <a:p>
            <a:pPr marL="0" indent="0">
              <a:buNone/>
            </a:pPr>
            <a:r>
              <a:rPr lang="en-US" sz="1200" dirty="0" smtClean="0"/>
              <a:t> 3. </a:t>
            </a:r>
            <a:r>
              <a:rPr lang="en-US" sz="1200" dirty="0"/>
              <a:t>Injection therapy is most commonly performed with </a:t>
            </a:r>
            <a:r>
              <a:rPr lang="en-US" sz="1200" dirty="0" smtClean="0"/>
              <a:t>a sclerotherapy </a:t>
            </a:r>
            <a:r>
              <a:rPr lang="en-US" sz="1200" dirty="0"/>
              <a:t>needle and submucosal injection of epinephrine, diluted to a concentration of 1 : 10,000 or 1 :20,000, into </a:t>
            </a:r>
            <a:r>
              <a:rPr lang="en-US" sz="1200" dirty="0" smtClean="0"/>
              <a:t>or around </a:t>
            </a:r>
            <a:r>
              <a:rPr lang="en-US" sz="1200" dirty="0"/>
              <a:t>the bleeding site or stigma of </a:t>
            </a:r>
            <a:r>
              <a:rPr lang="en-US" sz="1200" dirty="0" smtClean="0"/>
              <a:t>hemorrhage.</a:t>
            </a:r>
          </a:p>
          <a:p>
            <a:pPr marL="0" indent="0">
              <a:buNone/>
            </a:pPr>
            <a:r>
              <a:rPr lang="en-US" sz="1200" dirty="0"/>
              <a:t>4. Endoscopic hemoclips (or clips</a:t>
            </a:r>
            <a:r>
              <a:rPr lang="en-US" sz="1200" dirty="0" smtClean="0"/>
              <a:t>).</a:t>
            </a:r>
          </a:p>
          <a:p>
            <a:pPr marL="0" indent="0">
              <a:buNone/>
            </a:pPr>
            <a:r>
              <a:rPr lang="en-US" sz="1200" dirty="0"/>
              <a:t>5. Hemostatic spray 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For variceal bleeding lesion this include :</a:t>
            </a:r>
          </a:p>
          <a:p>
            <a:pPr marL="0" indent="0">
              <a:buNone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 smtClean="0"/>
              <a:t>Endoscopic rubber ligation </a:t>
            </a:r>
          </a:p>
          <a:p>
            <a:pPr marL="0" indent="0">
              <a:buNone/>
            </a:pPr>
            <a:r>
              <a:rPr lang="en-US" sz="1200" dirty="0" smtClean="0"/>
              <a:t>2. Injection Sclerotherapy.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47" y="5029200"/>
            <a:ext cx="3076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47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8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2434</Words>
  <Application>Microsoft Office PowerPoint</Application>
  <PresentationFormat>On-screen Show (4:3)</PresentationFormat>
  <Paragraphs>365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INITIAL ASSESSMENT AND MANAGEMENT OF ACUTE GI BLEEDING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bleedings</dc:title>
  <dc:creator>Muntadher Abdulkareem</dc:creator>
  <cp:lastModifiedBy>Muntadher Abdulkareem</cp:lastModifiedBy>
  <cp:revision>66</cp:revision>
  <dcterms:created xsi:type="dcterms:W3CDTF">2021-01-03T08:41:22Z</dcterms:created>
  <dcterms:modified xsi:type="dcterms:W3CDTF">2021-01-08T18:20:45Z</dcterms:modified>
</cp:coreProperties>
</file>